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793" r:id="rId13"/>
    <p:sldId id="665" r:id="rId14"/>
    <p:sldId id="580" r:id="rId15"/>
    <p:sldId id="579" r:id="rId16"/>
    <p:sldId id="573" r:id="rId17"/>
    <p:sldId id="574" r:id="rId18"/>
    <p:sldId id="575" r:id="rId19"/>
    <p:sldId id="619" r:id="rId20"/>
    <p:sldId id="576" r:id="rId21"/>
    <p:sldId id="577" r:id="rId22"/>
    <p:sldId id="578" r:id="rId23"/>
    <p:sldId id="591" r:id="rId24"/>
    <p:sldId id="569" r:id="rId25"/>
    <p:sldId id="592" r:id="rId26"/>
    <p:sldId id="593" r:id="rId27"/>
    <p:sldId id="594" r:id="rId28"/>
    <p:sldId id="595" r:id="rId29"/>
    <p:sldId id="596" r:id="rId30"/>
    <p:sldId id="600" r:id="rId31"/>
    <p:sldId id="794" r:id="rId32"/>
    <p:sldId id="570" r:id="rId33"/>
    <p:sldId id="601" r:id="rId34"/>
    <p:sldId id="602" r:id="rId35"/>
    <p:sldId id="603" r:id="rId36"/>
    <p:sldId id="604" r:id="rId37"/>
    <p:sldId id="605" r:id="rId38"/>
    <p:sldId id="606" r:id="rId39"/>
    <p:sldId id="609" r:id="rId40"/>
    <p:sldId id="610" r:id="rId41"/>
    <p:sldId id="611" r:id="rId42"/>
    <p:sldId id="795" r:id="rId43"/>
    <p:sldId id="612" r:id="rId44"/>
    <p:sldId id="613" r:id="rId45"/>
    <p:sldId id="653" r:id="rId46"/>
    <p:sldId id="616" r:id="rId47"/>
    <p:sldId id="617" r:id="rId48"/>
    <p:sldId id="843" r:id="rId49"/>
    <p:sldId id="84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450"/>
        <p:guide pos="28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1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AI--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655" y="5137150"/>
            <a:ext cx="5920105" cy="1543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885190"/>
            <a:ext cx="8342630" cy="2180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3321685"/>
            <a:ext cx="5892165" cy="156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203200" y="3341370"/>
            <a:ext cx="8230235" cy="1369695"/>
            <a:chOff x="659" y="1533"/>
            <a:chExt cx="12961" cy="2157"/>
          </a:xfrm>
        </p:grpSpPr>
        <p:sp>
          <p:nvSpPr>
            <p:cNvPr id="4" name="文本框 3"/>
            <p:cNvSpPr txBox="1"/>
            <p:nvPr/>
          </p:nvSpPr>
          <p:spPr>
            <a:xfrm>
              <a:off x="659" y="1609"/>
              <a:ext cx="4508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交易：   </a:t>
              </a:r>
              <a:endParaRPr lang="zh-CN" altLang="en-US" sz="2800"/>
            </a:p>
            <a:p>
              <a:r>
                <a:rPr lang="en-US" altLang="zh-CN" sz="2800"/>
                <a:t>	</a:t>
              </a:r>
              <a:r>
                <a:rPr lang="zh-CN" altLang="en-US" sz="2800"/>
                <a:t>买 和 卖</a:t>
              </a:r>
              <a:endParaRPr lang="zh-CN" altLang="en-US" sz="2800" b="1"/>
            </a:p>
          </p:txBody>
        </p:sp>
        <p:sp>
          <p:nvSpPr>
            <p:cNvPr id="5" name="左大括号 4"/>
            <p:cNvSpPr/>
            <p:nvPr/>
          </p:nvSpPr>
          <p:spPr>
            <a:xfrm>
              <a:off x="4473" y="1771"/>
              <a:ext cx="119" cy="1814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29" y="1533"/>
              <a:ext cx="353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A</a:t>
              </a:r>
              <a:r>
                <a:rPr lang="zh-CN" altLang="en-US"/>
                <a:t>股           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9" y="3110"/>
              <a:ext cx="37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Others</a:t>
              </a:r>
              <a:r>
                <a:rPr lang="zh-CN" altLang="en-US"/>
                <a:t>        </a:t>
              </a:r>
              <a:r>
                <a:rPr lang="en-US" altLang="zh-CN"/>
                <a:t>Not</a:t>
              </a:r>
              <a:r>
                <a:rPr lang="zh-CN" altLang="en-US"/>
                <a:t>   </a:t>
              </a:r>
              <a:r>
                <a:rPr lang="en-US" altLang="zh-CN"/>
                <a:t>OK</a:t>
              </a:r>
              <a:endParaRPr lang="en-US" altLang="zh-CN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800" y="1852"/>
              <a:ext cx="382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/>
                <a:t>买：做多</a:t>
              </a:r>
              <a:endParaRPr lang="zh-CN" altLang="en-US" sz="2000"/>
            </a:p>
            <a:p>
              <a:endParaRPr lang="zh-CN" altLang="en-US" sz="2000"/>
            </a:p>
            <a:p>
              <a:r>
                <a:rPr lang="zh-CN" altLang="en-US" sz="2000"/>
                <a:t>卖：做空？</a:t>
              </a:r>
              <a:endParaRPr lang="zh-CN" altLang="en-US" sz="2000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520190"/>
            <a:ext cx="5744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盘口：显示各档买卖价格及其单量；</a:t>
            </a:r>
            <a:endParaRPr lang="zh-CN" altLang="en-US" sz="2800"/>
          </a:p>
          <a:p>
            <a:r>
              <a:rPr lang="en-US" altLang="zh-CN" sz="2800"/>
              <a:t>	level1</a:t>
            </a:r>
            <a:r>
              <a:rPr lang="zh-CN" altLang="en-US" sz="2800"/>
              <a:t>，</a:t>
            </a:r>
            <a:r>
              <a:rPr lang="en-US" altLang="zh-CN" sz="2800"/>
              <a:t>level2</a:t>
            </a:r>
            <a:r>
              <a:rPr lang="zh-CN" altLang="en-US" sz="2800"/>
              <a:t>；</a:t>
            </a:r>
            <a:endParaRPr lang="en-US" altLang="zh-CN" sz="28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811770" y="3521075"/>
            <a:ext cx="10795" cy="41211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2" name="直接箭头连接符 11"/>
          <p:cNvCxnSpPr/>
          <p:nvPr/>
        </p:nvCxnSpPr>
        <p:spPr>
          <a:xfrm>
            <a:off x="7811770" y="4220845"/>
            <a:ext cx="10795" cy="4178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" name="文本框 12"/>
          <p:cNvSpPr txBox="1"/>
          <p:nvPr/>
        </p:nvSpPr>
        <p:spPr>
          <a:xfrm>
            <a:off x="633095" y="5120005"/>
            <a:ext cx="87039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开仓</a:t>
            </a:r>
            <a:r>
              <a:rPr lang="en-US" altLang="zh-CN" sz="2800"/>
              <a:t>(Open Order):</a:t>
            </a:r>
            <a:r>
              <a:rPr lang="zh-CN" altLang="en-US" sz="2800"/>
              <a:t>买</a:t>
            </a:r>
            <a:r>
              <a:rPr lang="en-US" altLang="zh-CN" sz="2800"/>
              <a:t>,</a:t>
            </a:r>
            <a:r>
              <a:rPr lang="zh-CN" altLang="en-US" sz="2800"/>
              <a:t>多</a:t>
            </a:r>
            <a:r>
              <a:rPr lang="en-US" altLang="zh-CN" sz="2800"/>
              <a:t>(Buy,Long)/</a:t>
            </a:r>
            <a:r>
              <a:rPr lang="zh-CN" altLang="en-US" sz="2800"/>
              <a:t>卖，空</a:t>
            </a:r>
            <a:r>
              <a:rPr lang="en-US" altLang="zh-CN" sz="2800"/>
              <a:t>(Sell,Short)</a:t>
            </a:r>
            <a:endParaRPr lang="en-US" altLang="zh-CN" sz="2800"/>
          </a:p>
          <a:p>
            <a:r>
              <a:rPr lang="zh-CN" altLang="en-US" sz="2800"/>
              <a:t>平仓</a:t>
            </a:r>
            <a:r>
              <a:rPr lang="en-US" altLang="zh-CN" sz="2800"/>
              <a:t>(Close Order)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 </a:t>
            </a:r>
            <a:r>
              <a:rPr lang="zh-CN" altLang="en-US" dirty="0" smtClean="0"/>
              <a:t>基本交易</a:t>
            </a:r>
            <a:endParaRPr lang="zh-CN" altLang="en-US" dirty="0" smtClean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510" y="899160"/>
            <a:ext cx="2124075" cy="2276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10" y="1233170"/>
            <a:ext cx="64027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交易方式：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摆单：以低于最低卖价买或者以</a:t>
            </a:r>
            <a:r>
              <a:rPr lang="en-US" altLang="zh-CN" sz="2800"/>
              <a:t>		</a:t>
            </a:r>
            <a:r>
              <a:rPr lang="zh-CN" altLang="en-US" sz="2800"/>
              <a:t>高于最高价卖；</a:t>
            </a:r>
            <a:endParaRPr lang="zh-CN" altLang="en-US" sz="2800"/>
          </a:p>
          <a:p>
            <a:r>
              <a:rPr lang="en-US" altLang="zh-CN" sz="2800"/>
              <a:t>		</a:t>
            </a:r>
            <a:r>
              <a:rPr lang="zh-CN" altLang="en-US" sz="2800"/>
              <a:t>买：</a:t>
            </a:r>
            <a:r>
              <a:rPr lang="en-US" altLang="zh-CN" sz="2800"/>
              <a:t>Bid</a:t>
            </a:r>
            <a:r>
              <a:rPr lang="zh-CN" altLang="en-US" sz="2800"/>
              <a:t>；卖：</a:t>
            </a:r>
            <a:r>
              <a:rPr lang="en-US" altLang="zh-CN" sz="2800"/>
              <a:t>Ask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拍单：</a:t>
            </a:r>
            <a:r>
              <a:rPr lang="zh-CN" altLang="en-US" sz="2800">
                <a:sym typeface="+mn-ea"/>
              </a:rPr>
              <a:t>以卖价买或者买价卖；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369945"/>
            <a:ext cx="2124075" cy="2276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676005" y="4718050"/>
            <a:ext cx="323215" cy="2228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0365" y="4319270"/>
            <a:ext cx="2090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冰山一角</a:t>
            </a:r>
            <a:r>
              <a:rPr lang="en-US" altLang="zh-CN" sz="2800"/>
              <a:t>”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93700" y="1026795"/>
            <a:ext cx="7473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sp>
        <p:nvSpPr>
          <p:cNvPr id="8" name="文本框 7"/>
          <p:cNvSpPr txBox="1"/>
          <p:nvPr/>
        </p:nvSpPr>
        <p:spPr>
          <a:xfrm>
            <a:off x="393700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交易方向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4628515" y="1658620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T+1/0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46545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涨跌停</a:t>
            </a:r>
            <a:endParaRPr lang="zh-CN" altLang="en-US" sz="2000"/>
          </a:p>
        </p:txBody>
      </p:sp>
      <p:sp>
        <p:nvSpPr>
          <p:cNvPr id="12" name="文本框 11"/>
          <p:cNvSpPr txBox="1"/>
          <p:nvPr/>
        </p:nvSpPr>
        <p:spPr>
          <a:xfrm>
            <a:off x="4628515" y="4290695"/>
            <a:ext cx="141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杠杆</a:t>
            </a:r>
            <a:endParaRPr lang="zh-CN" altLang="en-US" sz="200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1727200"/>
            <a:ext cx="2124075" cy="22764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253615"/>
            <a:ext cx="3486785" cy="1537970"/>
          </a:xfrm>
          <a:prstGeom prst="rect">
            <a:avLst/>
          </a:prstGeom>
        </p:spPr>
      </p:pic>
      <p:pic>
        <p:nvPicPr>
          <p:cNvPr id="15" name="图片 1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30" y="4689475"/>
            <a:ext cx="3718560" cy="17443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840" y="4290695"/>
            <a:ext cx="1544955" cy="2174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5" y="4290695"/>
            <a:ext cx="1528445" cy="217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 </a:t>
            </a:r>
            <a:r>
              <a:rPr lang="zh-CN" altLang="en-US" dirty="0" smtClean="0"/>
              <a:t>投资交易市场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81355" y="142113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股票市场：单向做多，</a:t>
            </a:r>
            <a:r>
              <a:rPr lang="en-US" altLang="zh-CN" sz="2800"/>
              <a:t>T+1,</a:t>
            </a:r>
            <a:r>
              <a:rPr lang="zh-CN" altLang="en-US" sz="2800"/>
              <a:t>涨跌停，无杠杆；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681355" y="2395220"/>
            <a:ext cx="7473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期货市场：多空双向，</a:t>
            </a:r>
            <a:r>
              <a:rPr lang="en-US" altLang="zh-CN" sz="2800"/>
              <a:t>T+0</a:t>
            </a:r>
            <a:r>
              <a:rPr lang="zh-CN" altLang="en-US" sz="2800"/>
              <a:t>，涨跌停，有杠杆；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681355" y="3409950"/>
            <a:ext cx="74733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期权市场：多空双向，</a:t>
            </a:r>
            <a:r>
              <a:rPr lang="en-US" altLang="zh-CN" sz="2800"/>
              <a:t>T+0, -</a:t>
            </a:r>
            <a:r>
              <a:rPr lang="zh-CN" altLang="en-US" sz="2800"/>
              <a:t>，</a:t>
            </a:r>
            <a:r>
              <a:rPr lang="en-US" altLang="zh-CN" sz="2800"/>
              <a:t>-</a:t>
            </a:r>
            <a:r>
              <a:rPr lang="zh-CN" altLang="en-US" sz="2800"/>
              <a:t>；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81355" y="436499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外汇市场：多空双向，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81355" y="5273040"/>
            <a:ext cx="7474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国债市场：多空双向，</a:t>
            </a:r>
            <a:r>
              <a:rPr lang="en-US" altLang="zh-CN" sz="2800"/>
              <a:t>T+0,</a:t>
            </a:r>
            <a:r>
              <a:rPr lang="zh-CN" altLang="en-US" sz="2800"/>
              <a:t>无涨跌停，有杠杆；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265" y="1407795"/>
            <a:ext cx="5487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基本面分析：入手角度 基本的经济、财务数据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经济环境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行业前景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企业价值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产品价值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58265" y="3724275"/>
            <a:ext cx="53828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技术分析：入手角度 基本的交易数据、规律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成交价格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成交量</a:t>
            </a:r>
            <a:endParaRPr lang="zh-CN" altLang="en-US" sz="2000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 sz="2000"/>
              <a:t>时间周期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3410" y="1953895"/>
            <a:ext cx="1585595" cy="1589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410" y="4180840"/>
            <a:ext cx="1270000" cy="177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1.3  </a:t>
            </a:r>
            <a:r>
              <a:rPr lang="zh-CN" altLang="en-US" dirty="0" smtClean="0">
                <a:sym typeface="+mn-ea"/>
              </a:rPr>
              <a:t>市场分析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720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基本面分析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357880" y="2505710"/>
            <a:ext cx="2216785" cy="2044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1915" y="106553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技术分析</a:t>
            </a:r>
            <a:endParaRPr lang="zh-CN" altLang="en-US" sz="2000"/>
          </a:p>
        </p:txBody>
      </p:sp>
      <p:grpSp>
        <p:nvGrpSpPr>
          <p:cNvPr id="17" name="组合 16"/>
          <p:cNvGrpSpPr/>
          <p:nvPr/>
        </p:nvGrpSpPr>
        <p:grpSpPr>
          <a:xfrm>
            <a:off x="6585585" y="2018665"/>
            <a:ext cx="1351915" cy="1492250"/>
            <a:chOff x="10129" y="3869"/>
            <a:chExt cx="3062" cy="3511"/>
          </a:xfrm>
        </p:grpSpPr>
        <p:sp>
          <p:nvSpPr>
            <p:cNvPr id="160" name=" 160"/>
            <p:cNvSpPr/>
            <p:nvPr/>
          </p:nvSpPr>
          <p:spPr>
            <a:xfrm>
              <a:off x="10129" y="3869"/>
              <a:ext cx="2835" cy="2041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 12"/>
            <p:cNvSpPr/>
            <p:nvPr/>
          </p:nvSpPr>
          <p:spPr>
            <a:xfrm flipV="1">
              <a:off x="10129" y="5910"/>
              <a:ext cx="3062" cy="147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" y="1629410"/>
            <a:ext cx="2814320" cy="21234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99720" y="5238115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主动性交易</a:t>
            </a:r>
            <a:endParaRPr lang="zh-CN" altLang="en-US" sz="2000"/>
          </a:p>
        </p:txBody>
      </p:sp>
      <p:sp>
        <p:nvSpPr>
          <p:cNvPr id="15" name="文本框 14"/>
          <p:cNvSpPr txBox="1"/>
          <p:nvPr/>
        </p:nvSpPr>
        <p:spPr>
          <a:xfrm>
            <a:off x="6431915" y="5172710"/>
            <a:ext cx="1802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被动性交易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3495675" y="5216525"/>
            <a:ext cx="25088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量化交易？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交易优势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</a:rPr>
              <a:t>激活函数（</a:t>
            </a:r>
            <a:r>
              <a:rPr lang="en-US" altLang="zh-CN" sz="2000">
                <a:solidFill>
                  <a:srgbClr val="FF0000"/>
                </a:solidFill>
              </a:rPr>
              <a:t>sigmoid</a:t>
            </a:r>
            <a:r>
              <a:rPr lang="zh-CN" altLang="en-US" sz="2000">
                <a:solidFill>
                  <a:srgbClr val="FF0000"/>
                </a:solidFill>
              </a:rPr>
              <a:t>）</a:t>
            </a:r>
            <a:endParaRPr lang="zh-CN" altLang="en-US" sz="2000">
              <a:solidFill>
                <a:srgbClr val="FF0000"/>
              </a:solidFill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727133" y="6271260"/>
          <a:ext cx="4335145" cy="45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159000" imgH="228600" progId="Equation.KSEE3">
                  <p:embed/>
                </p:oleObj>
              </mc:Choice>
              <mc:Fallback>
                <p:oleObj name="" r:id="rId3" imgW="21590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7133" y="6271260"/>
                        <a:ext cx="4335145" cy="4591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205" y="1442085"/>
            <a:ext cx="6371590" cy="444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976630"/>
            <a:ext cx="6209665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1143000"/>
            <a:ext cx="6457315" cy="45713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3960" y="373062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沪深</a:t>
            </a:r>
            <a:r>
              <a:rPr lang="en-US" altLang="zh-CN" sz="1600" b="1"/>
              <a:t>300</a:t>
            </a:r>
            <a:r>
              <a:rPr lang="zh-CN" altLang="en-US" sz="1600" b="1"/>
              <a:t>指数</a:t>
            </a:r>
            <a:endParaRPr lang="zh-CN" altLang="en-US" sz="1600" b="1"/>
          </a:p>
        </p:txBody>
      </p:sp>
      <p:sp>
        <p:nvSpPr>
          <p:cNvPr id="5" name="文本框 4"/>
          <p:cNvSpPr txBox="1"/>
          <p:nvPr/>
        </p:nvSpPr>
        <p:spPr>
          <a:xfrm>
            <a:off x="7527925" y="334899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股票策略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7553960" y="288798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组合基金策略</a:t>
            </a:r>
            <a:endParaRPr lang="zh-CN" altLang="en-US" sz="1600" b="1"/>
          </a:p>
        </p:txBody>
      </p:sp>
      <p:sp>
        <p:nvSpPr>
          <p:cNvPr id="7" name="文本框 6"/>
          <p:cNvSpPr txBox="1"/>
          <p:nvPr/>
        </p:nvSpPr>
        <p:spPr>
          <a:xfrm>
            <a:off x="7553960" y="254571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相对价值策略</a:t>
            </a:r>
            <a:endParaRPr lang="zh-CN" altLang="en-US" sz="1600" b="1"/>
          </a:p>
        </p:txBody>
      </p:sp>
      <p:sp>
        <p:nvSpPr>
          <p:cNvPr id="8" name="文本框 7"/>
          <p:cNvSpPr txBox="1"/>
          <p:nvPr/>
        </p:nvSpPr>
        <p:spPr>
          <a:xfrm>
            <a:off x="7553960" y="2230120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债券</a:t>
            </a:r>
            <a:r>
              <a:rPr lang="en-US" altLang="zh-CN" sz="1600" b="1"/>
              <a:t>/</a:t>
            </a:r>
            <a:r>
              <a:rPr lang="zh-CN" altLang="en-US" sz="1600" b="1"/>
              <a:t>宏观策略</a:t>
            </a:r>
            <a:endParaRPr lang="zh-CN" altLang="en-US" sz="1600" b="1"/>
          </a:p>
        </p:txBody>
      </p:sp>
      <p:sp>
        <p:nvSpPr>
          <p:cNvPr id="9" name="文本框 8"/>
          <p:cNvSpPr txBox="1"/>
          <p:nvPr/>
        </p:nvSpPr>
        <p:spPr>
          <a:xfrm>
            <a:off x="7553960" y="1946275"/>
            <a:ext cx="1586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管理期货策略</a:t>
            </a:r>
            <a:endParaRPr lang="zh-CN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28420" y="1628775"/>
            <a:ext cx="3376930" cy="24142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算法解析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1.4  </a:t>
            </a:r>
            <a:r>
              <a:rPr lang="zh-CN" altLang="en-US" dirty="0" smtClean="0">
                <a:sym typeface="+mn-ea"/>
              </a:rPr>
              <a:t>量化基金概况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6218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策略：胜率，夏普比率，年化收益，盈亏比等；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1882140"/>
            <a:ext cx="9030970" cy="405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1.5  </a:t>
            </a:r>
            <a:r>
              <a:rPr lang="zh-CN" altLang="en-US" dirty="0" smtClean="0">
                <a:sym typeface="+mn-ea"/>
              </a:rPr>
              <a:t>小结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958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盘口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4919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3425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</a:t>
            </a:r>
            <a:r>
              <a:rPr lang="zh-CN" altLang="en-US"/>
              <a:t>线图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57390" y="1026160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交易市场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05685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市场分析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65190" y="3961765"/>
            <a:ext cx="1203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量化策略</a:t>
            </a:r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" y="1539875"/>
            <a:ext cx="1866900" cy="2000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5" y="1539875"/>
            <a:ext cx="2094865" cy="19742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90" y="1539875"/>
            <a:ext cx="1687830" cy="180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57390" y="1618615"/>
            <a:ext cx="2115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股票市场，期货市场，期权市场，外汇市场，国债市场</a:t>
            </a:r>
            <a:endParaRPr lang="en-US" altLang="zh-CN" sz="20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90" y="4481195"/>
            <a:ext cx="1768475" cy="17729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4481195"/>
            <a:ext cx="1651000" cy="1772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915" y="4544060"/>
            <a:ext cx="3359150" cy="164592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65430" y="3823970"/>
            <a:ext cx="8608695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>
            <a:off x="222694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454342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>
            <a:off x="6859905" y="1342390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5145405" y="3961765"/>
            <a:ext cx="0" cy="23952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交易数据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 </a:t>
            </a:r>
            <a:r>
              <a:rPr lang="zh-CN" altLang="en-US" dirty="0" smtClean="0"/>
              <a:t>交易数据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68655" y="1169035"/>
            <a:ext cx="3992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获取数据：</a:t>
            </a:r>
            <a:r>
              <a:rPr lang="en-US" altLang="zh-CN" sz="2000"/>
              <a:t>tushare</a:t>
            </a:r>
            <a:endParaRPr lang="en-US" altLang="zh-CN" sz="2000"/>
          </a:p>
          <a:p>
            <a:r>
              <a:rPr lang="en-US" altLang="zh-CN" sz="2000"/>
              <a:t>	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668655" y="4057015"/>
            <a:ext cx="4347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</a:t>
            </a:r>
            <a:r>
              <a:rPr lang="en-US" altLang="zh-CN" sz="2000"/>
              <a:t>K</a:t>
            </a:r>
            <a:r>
              <a:rPr lang="zh-CN" altLang="en-US" sz="2000"/>
              <a:t>线可视化</a:t>
            </a:r>
            <a:r>
              <a:rPr lang="en-US" altLang="zh-CN" sz="2000"/>
              <a:t>: matplotlib.finance</a:t>
            </a:r>
            <a:endParaRPr lang="en-US" alt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4085" y="1804035"/>
            <a:ext cx="4763135" cy="2205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310" y="4384040"/>
            <a:ext cx="4445000" cy="23710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41040" y="967740"/>
            <a:ext cx="547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ym typeface="+mn-ea"/>
              </a:rPr>
              <a:t>ts.get_k_data(code,ktype,autype,index,start,end)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88925" y="869315"/>
            <a:ext cx="38798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>
                <a:sym typeface="+mn-ea"/>
              </a:rPr>
              <a:t>官网：http://tushare.org/</a:t>
            </a:r>
            <a:endParaRPr lang="zh-CN" altLang="en-US" sz="2000">
              <a:sym typeface="+mn-ea"/>
            </a:endParaRPr>
          </a:p>
          <a:p>
            <a:pPr algn="l"/>
            <a:r>
              <a:rPr lang="zh-CN" altLang="en-US" sz="2000">
                <a:sym typeface="+mn-ea"/>
              </a:rPr>
              <a:t>安装：</a:t>
            </a:r>
            <a:r>
              <a:rPr lang="en-US" altLang="zh-CN" sz="2000">
                <a:sym typeface="+mn-ea"/>
              </a:rPr>
              <a:t>pip install tushare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374015" y="1524000"/>
            <a:ext cx="85255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import tushare as ts</a:t>
            </a:r>
            <a:endParaRPr lang="en-US" altLang="zh-CN" sz="2800" b="1"/>
          </a:p>
          <a:p>
            <a:r>
              <a:rPr lang="en-US" altLang="zh-CN" sz="2800" b="1">
                <a:sym typeface="+mn-ea"/>
              </a:rPr>
              <a:t>ts.get_stock_basics()</a:t>
            </a:r>
            <a:endParaRPr lang="en-US" altLang="zh-CN" sz="2800" b="1"/>
          </a:p>
          <a:p>
            <a:r>
              <a:rPr lang="en-US" altLang="zh-CN" sz="2800" b="1"/>
              <a:t>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647700" y="2934335"/>
            <a:ext cx="872299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code</a:t>
            </a:r>
            <a:r>
              <a:rPr lang="zh-CN" altLang="en-US" sz="2000"/>
              <a:t>：证券代码（支持沪深</a:t>
            </a:r>
            <a:r>
              <a:rPr lang="en-US" altLang="zh-CN" sz="2000"/>
              <a:t>A</a:t>
            </a:r>
            <a:r>
              <a:rPr lang="zh-CN" altLang="en-US" sz="2000"/>
              <a:t>、</a:t>
            </a:r>
            <a:r>
              <a:rPr lang="en-US" altLang="zh-CN" sz="2000"/>
              <a:t>B</a:t>
            </a:r>
            <a:r>
              <a:rPr lang="zh-CN" altLang="en-US" sz="2000"/>
              <a:t>股，支持全部指数，支持</a:t>
            </a:r>
            <a:r>
              <a:rPr lang="en-US" altLang="zh-CN" sz="2000"/>
              <a:t>ETF</a:t>
            </a:r>
            <a:r>
              <a:rPr lang="zh-CN" altLang="en-US" sz="2000"/>
              <a:t>基金）；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ktype</a:t>
            </a:r>
            <a:r>
              <a:rPr lang="zh-CN" altLang="en-US" sz="2000"/>
              <a:t>：数据类型（默认为</a:t>
            </a:r>
            <a:r>
              <a:rPr lang="en-US" altLang="zh-CN" sz="2000"/>
              <a:t>D</a:t>
            </a:r>
            <a:r>
              <a:rPr lang="zh-CN" altLang="en-US" sz="2000"/>
              <a:t>日线数据，其中</a:t>
            </a:r>
            <a:r>
              <a:rPr lang="en-US" altLang="zh-CN" sz="2000"/>
              <a:t>D:</a:t>
            </a:r>
            <a:r>
              <a:rPr lang="zh-CN" altLang="en-US" sz="2000"/>
              <a:t>日，</a:t>
            </a:r>
            <a:r>
              <a:rPr lang="en-US" altLang="zh-CN" sz="2000"/>
              <a:t>W:</a:t>
            </a:r>
            <a:r>
              <a:rPr lang="zh-CN" altLang="en-US" sz="2000"/>
              <a:t>周，</a:t>
            </a:r>
            <a:r>
              <a:rPr lang="en-US" altLang="zh-CN" sz="2000"/>
              <a:t>M:</a:t>
            </a:r>
            <a:r>
              <a:rPr lang="zh-CN" altLang="en-US" sz="2000"/>
              <a:t>月，</a:t>
            </a:r>
            <a:endParaRPr lang="zh-CN" altLang="en-US" sz="2000"/>
          </a:p>
          <a:p>
            <a:pPr lvl="2" indent="0">
              <a:buFont typeface="Wingdings" panose="05000000000000000000" charset="0"/>
              <a:buNone/>
            </a:pPr>
            <a:r>
              <a:rPr lang="en-US" altLang="zh-CN" sz="2000"/>
              <a:t>5:5</a:t>
            </a:r>
            <a:r>
              <a:rPr lang="zh-CN" altLang="en-US" sz="2000"/>
              <a:t>分钟，</a:t>
            </a:r>
            <a:r>
              <a:rPr lang="en-US" altLang="zh-CN" sz="2000"/>
              <a:t>15:15</a:t>
            </a:r>
            <a:r>
              <a:rPr lang="zh-CN" altLang="en-US" sz="2000"/>
              <a:t>分钟，</a:t>
            </a:r>
            <a:r>
              <a:rPr lang="en-US" altLang="zh-CN" sz="2000"/>
              <a:t>30:30</a:t>
            </a:r>
            <a:r>
              <a:rPr lang="zh-CN" altLang="en-US" sz="2000"/>
              <a:t>分钟，</a:t>
            </a:r>
            <a:r>
              <a:rPr lang="en-US" altLang="zh-CN" sz="2000"/>
              <a:t>60:60</a:t>
            </a:r>
            <a:r>
              <a:rPr lang="zh-CN" altLang="en-US" sz="2000"/>
              <a:t>分钟）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autype</a:t>
            </a:r>
            <a:r>
              <a:rPr lang="zh-CN" altLang="en-US" sz="2000"/>
              <a:t>：复权类型（</a:t>
            </a:r>
            <a:r>
              <a:rPr lang="en-US" altLang="zh-CN" sz="2000"/>
              <a:t>qfq:</a:t>
            </a:r>
            <a:r>
              <a:rPr lang="zh-CN" altLang="en-US" sz="2000"/>
              <a:t>前复权</a:t>
            </a:r>
            <a:r>
              <a:rPr lang="en-US" altLang="zh-CN" sz="2000"/>
              <a:t>,hfq:</a:t>
            </a:r>
            <a:r>
              <a:rPr lang="zh-CN" altLang="en-US" sz="2000"/>
              <a:t>后复权</a:t>
            </a:r>
            <a:r>
              <a:rPr lang="en-US" altLang="zh-CN" sz="2000"/>
              <a:t>,None:</a:t>
            </a:r>
            <a:r>
              <a:rPr lang="zh-CN" altLang="en-US" sz="2000"/>
              <a:t>不复权</a:t>
            </a:r>
            <a:r>
              <a:rPr lang="en-US" altLang="zh-CN" sz="2000"/>
              <a:t>,</a:t>
            </a:r>
            <a:r>
              <a:rPr lang="zh-CN" altLang="en-US" sz="2000"/>
              <a:t>默认为</a:t>
            </a:r>
            <a:r>
              <a:rPr lang="en-US" altLang="zh-CN" sz="2000"/>
              <a:t>qfq</a:t>
            </a:r>
            <a:r>
              <a:rPr lang="zh-CN" altLang="en-US" sz="2000"/>
              <a:t>）</a:t>
            </a:r>
            <a:r>
              <a:rPr lang="en-US" altLang="zh-CN" sz="2000"/>
              <a:t>;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index</a:t>
            </a:r>
            <a:r>
              <a:rPr lang="zh-CN" altLang="en-US" sz="2000"/>
              <a:t>：是否为指数（默认为</a:t>
            </a:r>
            <a:r>
              <a:rPr lang="en-US" altLang="zh-CN" sz="2000"/>
              <a:t>False</a:t>
            </a:r>
            <a:r>
              <a:rPr lang="zh-CN" altLang="en-US" sz="2000"/>
              <a:t>，设定为</a:t>
            </a:r>
            <a:r>
              <a:rPr lang="en-US" altLang="zh-CN" sz="2000"/>
              <a:t>True</a:t>
            </a:r>
            <a:r>
              <a:rPr lang="zh-CN" altLang="en-US" sz="2000"/>
              <a:t>时，认为</a:t>
            </a:r>
            <a:r>
              <a:rPr lang="en-US" altLang="zh-CN" sz="2000"/>
              <a:t>code</a:t>
            </a:r>
            <a:r>
              <a:rPr lang="zh-CN" altLang="en-US" sz="2000"/>
              <a:t>为指数代码）；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start</a:t>
            </a:r>
            <a:r>
              <a:rPr lang="zh-CN" altLang="en-US" sz="2000"/>
              <a:t>：开始日期（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 </a:t>
            </a:r>
            <a:r>
              <a:rPr lang="zh-CN" altLang="en-US" sz="2000"/>
              <a:t>为空时取当前日期）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end</a:t>
            </a:r>
            <a:r>
              <a:rPr lang="zh-CN" altLang="en-US" sz="2000"/>
              <a:t>：结束日期（</a:t>
            </a:r>
            <a:r>
              <a:rPr lang="en-US" altLang="zh-CN" sz="2000"/>
              <a:t>format</a:t>
            </a:r>
            <a:r>
              <a:rPr lang="zh-CN" altLang="en-US" sz="2000"/>
              <a:t>：</a:t>
            </a:r>
            <a:r>
              <a:rPr lang="en-US" altLang="zh-CN" sz="2000"/>
              <a:t>yyyy-mm-dd</a:t>
            </a:r>
            <a:r>
              <a:rPr lang="zh-CN" altLang="en-US" sz="2000"/>
              <a:t>）</a:t>
            </a:r>
            <a:endParaRPr lang="zh-CN" altLang="en-US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e.g.  ts.get_k_data('000001',ktype='D',autype='qfq',index=True,\</a:t>
            </a:r>
            <a:endParaRPr lang="en-US" altLang="zh-CN" sz="2000" i="1">
              <a:solidFill>
                <a:srgbClr val="FF0000"/>
              </a:solidFill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 i="1">
                <a:solidFill>
                  <a:srgbClr val="FF0000"/>
                </a:solidFill>
                <a:sym typeface="+mn-ea"/>
              </a:rPr>
              <a:t>start='2017-01-01',end='2017-12-15')</a:t>
            </a:r>
            <a:endParaRPr lang="en-US" altLang="zh-CN" sz="2000" b="1" i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7790" y="949960"/>
            <a:ext cx="92017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en-US" altLang="zh-CN" sz="2800" b="1"/>
              <a:t>Re=ts.get_k_data(code,ktype,autype,index,start,end)</a:t>
            </a:r>
            <a:endParaRPr lang="en-US" altLang="zh-CN" sz="2000" b="1"/>
          </a:p>
        </p:txBody>
      </p:sp>
      <p:sp>
        <p:nvSpPr>
          <p:cNvPr id="9" name="文本框 8"/>
          <p:cNvSpPr txBox="1"/>
          <p:nvPr/>
        </p:nvSpPr>
        <p:spPr>
          <a:xfrm>
            <a:off x="145415" y="3580130"/>
            <a:ext cx="872299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 sz="2000" b="1"/>
              <a:t>Re</a:t>
            </a:r>
            <a:r>
              <a:rPr lang="zh-CN" altLang="en-US" sz="2000" b="1"/>
              <a:t>属性：</a:t>
            </a:r>
            <a:endParaRPr lang="zh-CN" altLang="en-US" sz="20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date</a:t>
            </a:r>
            <a:r>
              <a:rPr lang="zh-CN" altLang="en-US" sz="2000"/>
              <a:t>：交易日期（</a:t>
            </a:r>
            <a:r>
              <a:rPr lang="en-US" altLang="zh-CN" sz="2000"/>
              <a:t>index</a:t>
            </a:r>
            <a:r>
              <a:rPr lang="zh-CN" altLang="en-US" sz="2000"/>
              <a:t>）；</a:t>
            </a:r>
            <a:endParaRPr lang="zh-CN" altLang="en-US" sz="20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000"/>
              <a:t>open</a:t>
            </a:r>
            <a:r>
              <a:rPr lang="zh-CN" altLang="en-US" sz="2000"/>
              <a:t>：开盘价；</a:t>
            </a:r>
            <a:endParaRPr lang="en-US" altLang="zh-CN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close</a:t>
            </a:r>
            <a:r>
              <a:rPr lang="zh-CN" altLang="en-US" sz="2000"/>
              <a:t>：收盘价；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high</a:t>
            </a:r>
            <a:r>
              <a:rPr lang="zh-CN" altLang="en-US" sz="2000">
                <a:sym typeface="+mn-ea"/>
              </a:rPr>
              <a:t>：最高价</a:t>
            </a:r>
            <a:r>
              <a:rPr lang="en-US" altLang="zh-CN" sz="2000">
                <a:sym typeface="+mn-ea"/>
              </a:rPr>
              <a:t>;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low</a:t>
            </a:r>
            <a:r>
              <a:rPr lang="zh-CN" altLang="en-US" sz="2000"/>
              <a:t>：最低价；</a:t>
            </a:r>
            <a:endParaRPr lang="zh-CN" altLang="en-US" sz="2000"/>
          </a:p>
          <a:p>
            <a:pPr marL="342900" lvl="0" indent="-342900">
              <a:buFont typeface="Wingdings" panose="05000000000000000000" charset="0"/>
              <a:buChar char=""/>
            </a:pPr>
            <a:r>
              <a:rPr lang="en-US" altLang="zh-CN" sz="2000"/>
              <a:t>volume</a:t>
            </a:r>
            <a:r>
              <a:rPr lang="zh-CN" altLang="en-US" sz="2000"/>
              <a:t>：成交量；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758950"/>
            <a:ext cx="500951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543685"/>
            <a:ext cx="1773555" cy="506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3959860"/>
            <a:ext cx="3561715" cy="28759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44500" y="1012825"/>
            <a:ext cx="7943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代码测试：上证综指、平安银行、浦发银行数据获取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" y="1381125"/>
            <a:ext cx="3637915" cy="2740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30" y="1381125"/>
            <a:ext cx="3388360" cy="274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4795" y="914400"/>
            <a:ext cx="65671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Re=</a:t>
            </a:r>
            <a:r>
              <a:rPr lang="zh-CN" altLang="en-US" sz="2800"/>
              <a:t>ts.get_realtime_quotes(</a:t>
            </a:r>
            <a:r>
              <a:rPr lang="en-US" altLang="zh-CN" sz="2800"/>
              <a:t>code</a:t>
            </a:r>
            <a:r>
              <a:rPr lang="zh-CN" altLang="en-US" sz="2800"/>
              <a:t>)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319405" y="1450340"/>
            <a:ext cx="79355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symbols：6位数字股票代码，或者指数代码（sh=上证指数 sz=深圳成指 hs300=沪深300指数 sz50=上证50 zxb=中小板 cyb=创业板）</a:t>
            </a:r>
            <a:r>
              <a:rPr lang="en-US" altLang="zh-CN" sz="2000"/>
              <a:t>;</a:t>
            </a:r>
            <a:endParaRPr lang="en-US" altLang="zh-CN" sz="2000"/>
          </a:p>
          <a:p>
            <a:r>
              <a:rPr lang="en-US" altLang="zh-CN" sz="2000" i="1">
                <a:solidFill>
                  <a:srgbClr val="FF0000"/>
                </a:solidFill>
              </a:rPr>
              <a:t>e.g.  ts.get_realtime_quotes('sh'), ts.get_realtime_quotes('600519')</a:t>
            </a:r>
            <a:endParaRPr lang="en-US" altLang="zh-CN" sz="2000" i="1">
              <a:solidFill>
                <a:srgbClr val="FF0000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  <a:p>
            <a:r>
              <a:rPr lang="en-US" altLang="zh-CN" sz="2000">
                <a:solidFill>
                  <a:schemeClr val="tx1"/>
                </a:solidFill>
              </a:rPr>
              <a:t>Re</a:t>
            </a:r>
            <a:r>
              <a:rPr lang="zh-CN" altLang="en-US" sz="2000">
                <a:solidFill>
                  <a:schemeClr val="tx1"/>
                </a:solidFill>
              </a:rPr>
              <a:t>属性</a:t>
            </a:r>
            <a:r>
              <a:rPr lang="en-US" altLang="zh-CN" sz="2000">
                <a:solidFill>
                  <a:schemeClr val="tx1"/>
                </a:solidFill>
              </a:rPr>
              <a:t>:</a:t>
            </a:r>
            <a:endParaRPr lang="en-US" altLang="zh-CN" sz="2000">
              <a:solidFill>
                <a:schemeClr val="tx1"/>
              </a:solidFill>
            </a:endParaRPr>
          </a:p>
          <a:p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005" y="2705100"/>
            <a:ext cx="3123565" cy="4133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835" y="4105275"/>
            <a:ext cx="4199890" cy="27330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2835" y="3645535"/>
            <a:ext cx="232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Re['price']:</a:t>
            </a:r>
            <a:r>
              <a:rPr lang="zh-CN" altLang="en-US"/>
              <a:t>实时价格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80" y="2454275"/>
            <a:ext cx="1618615" cy="154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 </a:t>
            </a:r>
            <a:r>
              <a:rPr lang="zh-CN" altLang="en-US" dirty="0" smtClean="0"/>
              <a:t>数据获取</a:t>
            </a:r>
            <a:r>
              <a:rPr lang="en-US" altLang="zh-CN" dirty="0" smtClean="0"/>
              <a:t>tushare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9230" y="993775"/>
            <a:ext cx="66865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 b="1"/>
              <a:t>写</a:t>
            </a:r>
            <a:r>
              <a:rPr lang="en-US" altLang="zh-CN" sz="2000" b="1"/>
              <a:t>python</a:t>
            </a:r>
            <a:r>
              <a:rPr lang="zh-CN" altLang="en-US" sz="2000" b="1"/>
              <a:t>程序实现自动盯盘 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139065" y="1656080"/>
            <a:ext cx="69748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-----------------------------------------------------------------------------------</a:t>
            </a:r>
            <a:endParaRPr lang="en-US" altLang="zh-CN"/>
          </a:p>
          <a:p>
            <a:r>
              <a:rPr lang="en-US" altLang="zh-CN"/>
              <a:t>while </a:t>
            </a:r>
            <a:r>
              <a:rPr lang="zh-CN" altLang="en-US"/>
              <a:t>循环</a:t>
            </a:r>
            <a:endParaRPr lang="zh-CN" altLang="en-US"/>
          </a:p>
          <a:p>
            <a:r>
              <a:rPr lang="zh-CN" altLang="en-US"/>
              <a:t>模拟推送函数；</a:t>
            </a:r>
            <a:endParaRPr lang="zh-CN" altLang="en-US"/>
          </a:p>
          <a:p>
            <a:r>
              <a:rPr lang="zh-CN" altLang="en-US"/>
              <a:t>推送函数：针对设定的投资标的，当价格变化的时候，数据自动推送到本地计算机，并进行相应的运算，以确定是否触发特定条件，</a:t>
            </a:r>
            <a:endParaRPr lang="zh-CN" altLang="en-US"/>
          </a:p>
          <a:p>
            <a:r>
              <a:rPr lang="en-US" altLang="zh-CN"/>
              <a:t>e.g. </a:t>
            </a:r>
            <a:r>
              <a:rPr lang="zh-CN" altLang="en-US"/>
              <a:t>价格监控，自动化交易等；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83515" y="894715"/>
            <a:ext cx="72263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import matplotlib.finance as mpf</a:t>
            </a:r>
            <a:endParaRPr lang="zh-CN" altLang="en-US" sz="2800"/>
          </a:p>
          <a:p>
            <a:r>
              <a:rPr lang="zh-CN" altLang="en-US" sz="2800"/>
              <a:t>from matplotlib.pylab import date2num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83515" y="2063115"/>
            <a:ext cx="877760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/>
              <a:t>mpf.</a:t>
            </a:r>
            <a:r>
              <a:rPr lang="zh-CN" altLang="en-US" sz="2000" b="1"/>
              <a:t>candlestick_ohlc(ax, quotes, width, colorup, colordown, alpha)</a:t>
            </a:r>
            <a:endParaRPr lang="zh-CN" altLang="en-US" sz="2000" b="1"/>
          </a:p>
          <a:p>
            <a:endParaRPr lang="zh-CN" altLang="en-US" sz="2000" b="1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ax</a:t>
            </a:r>
            <a:r>
              <a:rPr lang="zh-CN" altLang="en-US" sz="2000"/>
              <a:t>：选定的要画</a:t>
            </a:r>
            <a:r>
              <a:rPr lang="en-US" altLang="zh-CN" sz="2000"/>
              <a:t>K</a:t>
            </a:r>
            <a:r>
              <a:rPr lang="zh-CN" altLang="en-US" sz="2000"/>
              <a:t>线的坐标轴；</a:t>
            </a:r>
            <a:r>
              <a:rPr lang="en-US" altLang="zh-CN" sz="2000"/>
              <a:t>ax=plt.subplot()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quotes</a:t>
            </a:r>
            <a:r>
              <a:rPr lang="zh-CN" altLang="en-US" sz="2000"/>
              <a:t>：需要传入的数据，每行（一根</a:t>
            </a:r>
            <a:r>
              <a:rPr lang="en-US" altLang="zh-CN" sz="2000"/>
              <a:t>K</a:t>
            </a:r>
            <a:r>
              <a:rPr lang="zh-CN" altLang="en-US" sz="2000"/>
              <a:t>线）为：（时间，开盘价，最高价，最低价，收盘价），其中时间为浮点数日期类型，由</a:t>
            </a:r>
            <a:r>
              <a:rPr lang="en-US" altLang="zh-CN" sz="2000"/>
              <a:t>date2num</a:t>
            </a:r>
            <a:r>
              <a:rPr lang="zh-CN" altLang="en-US" sz="2000"/>
              <a:t>获取；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width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线宽度；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colorup</a:t>
            </a:r>
            <a:r>
              <a:rPr lang="zh-CN" altLang="en-US" sz="2000"/>
              <a:t>：阳线颜色；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colordown</a:t>
            </a:r>
            <a:r>
              <a:rPr lang="zh-CN" altLang="en-US" sz="2000"/>
              <a:t>：阴线颜色；</a:t>
            </a:r>
            <a:endParaRPr lang="zh-CN" altLang="en-US" sz="2000"/>
          </a:p>
          <a:p>
            <a:pPr marL="914400" lvl="1" indent="-457200">
              <a:buFont typeface="Wingdings" panose="05000000000000000000" charset="0"/>
              <a:buChar char=""/>
            </a:pPr>
            <a:r>
              <a:rPr lang="en-US" altLang="zh-CN" sz="2000"/>
              <a:t>alpha</a:t>
            </a:r>
            <a:r>
              <a:rPr lang="zh-CN" altLang="en-US" sz="2000"/>
              <a:t>：</a:t>
            </a:r>
            <a:r>
              <a:rPr lang="en-US" altLang="zh-CN" sz="2000"/>
              <a:t>K</a:t>
            </a:r>
            <a:r>
              <a:rPr lang="zh-CN" altLang="en-US" sz="2000"/>
              <a:t>线透明度；</a:t>
            </a:r>
            <a:endParaRPr lang="zh-CN" altLang="en-US" sz="20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540" y="4001770"/>
            <a:ext cx="1687830" cy="180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投资交易简介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2185670"/>
            <a:ext cx="4464050" cy="322453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335" y="2185670"/>
            <a:ext cx="4464685" cy="3224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645" y="1876425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标准作图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4709795" y="1889125"/>
            <a:ext cx="426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mfp.candlestick_ohlc()</a:t>
            </a:r>
            <a:r>
              <a:rPr lang="zh-CN" altLang="en-US" b="1"/>
              <a:t>自定义</a:t>
            </a:r>
            <a:r>
              <a:rPr lang="en-US" altLang="zh-CN" b="1"/>
              <a:t>x</a:t>
            </a:r>
            <a:r>
              <a:rPr lang="zh-CN" altLang="en-US" b="1"/>
              <a:t>轴作图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2.2  </a:t>
            </a:r>
            <a:r>
              <a:rPr lang="zh-CN" altLang="en-US">
                <a:sym typeface="+mn-ea"/>
              </a:rPr>
              <a:t>数据</a:t>
            </a:r>
            <a:r>
              <a:rPr lang="en-US" altLang="zh-CN">
                <a:sym typeface="+mn-ea"/>
              </a:rPr>
              <a:t>K</a:t>
            </a:r>
            <a:r>
              <a:rPr lang="zh-CN" altLang="en-US">
                <a:sym typeface="+mn-ea"/>
              </a:rPr>
              <a:t>线可视化</a:t>
            </a:r>
            <a:r>
              <a:rPr lang="en-US" altLang="zh-CN">
                <a:sym typeface="+mn-ea"/>
              </a:rPr>
              <a:t>: matplotlib.finance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27965" y="1003300"/>
            <a:ext cx="3860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添加成交量及均线</a:t>
            </a:r>
            <a:endParaRPr lang="zh-CN" b="1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371600"/>
            <a:ext cx="6932930" cy="497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138555" y="1667510"/>
            <a:ext cx="740092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数据获取</a:t>
            </a:r>
            <a:endParaRPr lang="en-US" altLang="zh-CN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Re=ts.get_stock_basics()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 Re=ts.get_k_data(code,ktype,autype,index,start,end)</a:t>
            </a:r>
            <a:endParaRPr lang="en-US" altLang="zh-CN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/>
              <a:t> </a:t>
            </a:r>
            <a:r>
              <a:rPr lang="en-US" altLang="zh-CN" sz="2000">
                <a:sym typeface="+mn-ea"/>
              </a:rPr>
              <a:t>Re=</a:t>
            </a:r>
            <a:r>
              <a:rPr lang="zh-CN" altLang="en-US" sz="2000">
                <a:sym typeface="+mn-ea"/>
              </a:rPr>
              <a:t>ts.get_realtime_quotes(</a:t>
            </a:r>
            <a:r>
              <a:rPr lang="en-US" altLang="zh-CN" sz="2000">
                <a:sym typeface="+mn-ea"/>
              </a:rPr>
              <a:t>code</a:t>
            </a:r>
            <a:r>
              <a:rPr lang="zh-CN" altLang="en-US" sz="2000">
                <a:sym typeface="+mn-ea"/>
              </a:rPr>
              <a:t>)</a:t>
            </a:r>
            <a:endParaRPr lang="zh-CN" altLang="en-US" sz="2000">
              <a:sym typeface="+mn-ea"/>
            </a:endParaRPr>
          </a:p>
          <a:p>
            <a:pPr lvl="1" indent="0">
              <a:buFont typeface="Wingdings" panose="05000000000000000000" charset="0"/>
              <a:buNone/>
            </a:pPr>
            <a:endParaRPr lang="en-US" altLang="zh-CN" sz="2000"/>
          </a:p>
          <a:p>
            <a:pPr lvl="0" indent="0">
              <a:buFont typeface="Wingdings" panose="05000000000000000000" charset="0"/>
              <a:buNone/>
            </a:pPr>
            <a:r>
              <a:rPr lang="en-US" altLang="zh-CN" sz="2000"/>
              <a:t>2. </a:t>
            </a:r>
            <a:r>
              <a:rPr lang="zh-CN" altLang="en-US" sz="2000"/>
              <a:t>数据可视化</a:t>
            </a:r>
            <a:endParaRPr lang="zh-CN" altLang="en-US" sz="2000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mpf.</a:t>
            </a:r>
            <a:r>
              <a:rPr lang="zh-CN" altLang="en-US" sz="2000">
                <a:sym typeface="+mn-ea"/>
              </a:rPr>
              <a:t>candlestick_ohlc(ax, quotes, width, colorup, colordown, alpha)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 sz="2000">
                <a:sym typeface="+mn-ea"/>
              </a:rPr>
              <a:t>quotes</a:t>
            </a:r>
            <a:r>
              <a:rPr lang="zh-CN" altLang="en-US" sz="2000">
                <a:sym typeface="+mn-ea"/>
              </a:rPr>
              <a:t>自定义</a:t>
            </a:r>
            <a:endParaRPr lang="zh-CN" altLang="en-US" sz="2000">
              <a:sym typeface="+mn-ea"/>
            </a:endParaRPr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 sz="2000">
                <a:sym typeface="+mn-ea"/>
              </a:rPr>
              <a:t>添加均线，成交量</a:t>
            </a:r>
            <a:r>
              <a:rPr lang="en-US" altLang="zh-CN" sz="2000">
                <a:sym typeface="+mn-ea"/>
              </a:rPr>
              <a:t>Bar</a:t>
            </a:r>
            <a:r>
              <a:rPr lang="zh-CN" altLang="en-US" sz="2000">
                <a:sym typeface="+mn-ea"/>
              </a:rPr>
              <a:t>图</a:t>
            </a:r>
            <a:endParaRPr lang="zh-CN" altLang="en-US" sz="2000">
              <a:sym typeface="+mn-ea"/>
            </a:endParaRPr>
          </a:p>
          <a:p>
            <a:pPr lvl="0" indent="0">
              <a:buFont typeface="Wingdings" panose="05000000000000000000" charset="0"/>
              <a:buNone/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量化交易</a:t>
            </a:r>
            <a:endParaRPr lang="zh-CN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endParaRPr lang="en-US" altLang="zh-CN" sz="2800"/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30" y="1438275"/>
            <a:ext cx="3632200" cy="2357755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1438910"/>
            <a:ext cx="3571875" cy="2357120"/>
          </a:xfrm>
          <a:prstGeom prst="rect">
            <a:avLst/>
          </a:prstGeom>
        </p:spPr>
      </p:pic>
      <p:pic>
        <p:nvPicPr>
          <p:cNvPr id="11" name="图片 10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3796030"/>
            <a:ext cx="3512185" cy="2357120"/>
          </a:xfrm>
          <a:prstGeom prst="rect">
            <a:avLst/>
          </a:prstGeom>
        </p:spPr>
      </p:pic>
      <p:pic>
        <p:nvPicPr>
          <p:cNvPr id="12" name="图片 11" descr="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075" y="3796030"/>
            <a:ext cx="3601720" cy="235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 AI</a:t>
            </a:r>
            <a:r>
              <a:rPr lang="zh-CN" altLang="en-US" dirty="0" smtClean="0"/>
              <a:t>量化交易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81940" y="916305"/>
            <a:ext cx="5875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T+1==&gt;</a:t>
            </a:r>
            <a:r>
              <a:rPr lang="zh-CN" altLang="en-US" sz="2800"/>
              <a:t>开盘收盘统计套利</a:t>
            </a:r>
            <a:r>
              <a:rPr lang="en-US" altLang="zh-CN" sz="2800"/>
              <a:t>-0.0013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pic>
        <p:nvPicPr>
          <p:cNvPr id="13" name="图片 12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1438275"/>
            <a:ext cx="3590925" cy="2331085"/>
          </a:xfrm>
          <a:prstGeom prst="rect">
            <a:avLst/>
          </a:prstGeom>
        </p:spPr>
      </p:pic>
      <p:pic>
        <p:nvPicPr>
          <p:cNvPr id="14" name="图片 13" descr="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1438275"/>
            <a:ext cx="3561080" cy="2330450"/>
          </a:xfrm>
          <a:prstGeom prst="rect">
            <a:avLst/>
          </a:prstGeom>
        </p:spPr>
      </p:pic>
      <p:pic>
        <p:nvPicPr>
          <p:cNvPr id="15" name="图片 14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992245"/>
            <a:ext cx="3561080" cy="2330450"/>
          </a:xfrm>
          <a:prstGeom prst="rect">
            <a:avLst/>
          </a:prstGeom>
        </p:spPr>
      </p:pic>
      <p:pic>
        <p:nvPicPr>
          <p:cNvPr id="16" name="图片 15" descr="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3992245"/>
            <a:ext cx="3561080" cy="2330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3.2 KNN</a:t>
            </a:r>
            <a:endParaRPr lang="zh-CN" altLang="en-US" dirty="0" smtClean="0"/>
          </a:p>
        </p:txBody>
      </p:sp>
      <p:pic>
        <p:nvPicPr>
          <p:cNvPr id="4" name="图片 3" descr="20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844550"/>
            <a:ext cx="3943350" cy="2131060"/>
          </a:xfrm>
          <a:prstGeom prst="rect">
            <a:avLst/>
          </a:prstGeom>
        </p:spPr>
      </p:pic>
      <p:pic>
        <p:nvPicPr>
          <p:cNvPr id="5" name="图片 4" descr="2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15" y="844550"/>
            <a:ext cx="3766185" cy="2048510"/>
          </a:xfrm>
          <a:prstGeom prst="rect">
            <a:avLst/>
          </a:prstGeom>
        </p:spPr>
      </p:pic>
      <p:pic>
        <p:nvPicPr>
          <p:cNvPr id="6" name="图片 5" descr="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" y="3312160"/>
            <a:ext cx="3794760" cy="2050415"/>
          </a:xfrm>
          <a:prstGeom prst="rect">
            <a:avLst/>
          </a:prstGeom>
        </p:spPr>
      </p:pic>
      <p:pic>
        <p:nvPicPr>
          <p:cNvPr id="7" name="图片 6" descr="20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555" y="3312160"/>
            <a:ext cx="4142105" cy="2237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3.3 KMean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538605"/>
            <a:ext cx="4439285" cy="3003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680" y="1635760"/>
            <a:ext cx="4603750" cy="280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3.4 MLPnn</a:t>
            </a:r>
            <a:endParaRPr lang="zh-CN" altLang="en-US" dirty="0" smtClean="0"/>
          </a:p>
        </p:txBody>
      </p:sp>
      <p:pic>
        <p:nvPicPr>
          <p:cNvPr id="3" name="图片 2" descr="Figure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305" y="890270"/>
            <a:ext cx="5152390" cy="2542540"/>
          </a:xfrm>
          <a:prstGeom prst="rect">
            <a:avLst/>
          </a:prstGeom>
        </p:spPr>
      </p:pic>
      <p:pic>
        <p:nvPicPr>
          <p:cNvPr id="6" name="图片 5" descr="Figure_1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40" y="3293745"/>
            <a:ext cx="5287010" cy="260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7773035" cy="762000"/>
          </a:xfrm>
        </p:spPr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521460" y="1157605"/>
            <a:ext cx="671957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+mj-lt"/>
              <a:buAutoNum type="arabicPeriod"/>
            </a:pPr>
            <a:r>
              <a:rPr lang="en-US" altLang="zh-CN"/>
              <a:t>KNN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数据做相对处理；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调整样本时间；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样本时间轮动预测；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Kmeans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确认分几类；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添加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NN</a:t>
            </a:r>
            <a:endParaRPr lang="en-US" altLang="zh-CN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数据标准化处理；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加入</a:t>
            </a:r>
            <a:r>
              <a:rPr lang="en-US" altLang="zh-CN"/>
              <a:t>PCA</a:t>
            </a:r>
            <a:r>
              <a:rPr lang="zh-CN" altLang="en-US"/>
              <a:t>降维去噪；</a:t>
            </a:r>
            <a:endParaRPr lang="zh-CN" altLang="en-US"/>
          </a:p>
          <a:p>
            <a:pPr marL="800100" lvl="1" indent="-342900">
              <a:buFont typeface="Wingdings" panose="05000000000000000000" charset="0"/>
              <a:buChar char=""/>
            </a:pPr>
            <a:r>
              <a:rPr lang="zh-CN" altLang="en-US"/>
              <a:t>参数调整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r>
              <a:rPr lang="en-US" altLang="zh-CN"/>
              <a:t>4. </a:t>
            </a:r>
            <a:r>
              <a:rPr lang="zh-CN" altLang="en-US"/>
              <a:t>应用：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理解场景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建立连接，针对场景应用算法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zh-CN" altLang="en-US"/>
              <a:t>特征可以组合应用；算法可以相互组合，彼此印证；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"/>
            </a:pPr>
            <a:r>
              <a:rPr lang="en-US" altLang="zh-CN"/>
              <a:t>tensorflow</a:t>
            </a:r>
            <a:r>
              <a:rPr lang="zh-CN" altLang="en-US"/>
              <a:t>以后尝试其它方法：</a:t>
            </a:r>
            <a:r>
              <a:rPr lang="en-US" altLang="zh-CN"/>
              <a:t>CNN</a:t>
            </a:r>
            <a:r>
              <a:rPr lang="zh-CN" altLang="en-US"/>
              <a:t>等；</a:t>
            </a:r>
            <a:endParaRPr lang="zh-CN" altLang="en-US"/>
          </a:p>
          <a:p>
            <a:pPr lvl="0" indent="0">
              <a:buFont typeface="Wingdings" panose="05000000000000000000" charset="0"/>
              <a:buNone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14" name="组合 13"/>
          <p:cNvGrpSpPr/>
          <p:nvPr/>
        </p:nvGrpSpPr>
        <p:grpSpPr>
          <a:xfrm>
            <a:off x="658495" y="1195070"/>
            <a:ext cx="7634605" cy="4274820"/>
            <a:chOff x="472" y="1656"/>
            <a:chExt cx="12023" cy="6732"/>
          </a:xfrm>
        </p:grpSpPr>
        <p:sp>
          <p:nvSpPr>
            <p:cNvPr id="3" name="文本框 2"/>
            <p:cNvSpPr txBox="1"/>
            <p:nvPr/>
          </p:nvSpPr>
          <p:spPr>
            <a:xfrm>
              <a:off x="472" y="1656"/>
              <a:ext cx="442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神经网络算法</a:t>
              </a:r>
              <a:endParaRPr lang="zh-CN" altLang="en-US" sz="280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48" y="3399"/>
              <a:ext cx="7439" cy="433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573" y="4951"/>
              <a:ext cx="16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Input</a:t>
              </a:r>
              <a:endParaRPr lang="en-US" altLang="zh-CN" sz="28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89" y="4989"/>
              <a:ext cx="2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Output</a:t>
              </a:r>
              <a:endParaRPr lang="en-US" altLang="zh-CN" sz="2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64" y="4989"/>
              <a:ext cx="219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/>
                <a:t>Hidden</a:t>
              </a:r>
              <a:endParaRPr lang="en-US" altLang="zh-CN" sz="2800"/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054" y="3088"/>
              <a:ext cx="240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>
            <a:xfrm flipH="1">
              <a:off x="3820" y="8074"/>
              <a:ext cx="2902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文本框 11"/>
            <p:cNvSpPr txBox="1"/>
            <p:nvPr/>
          </p:nvSpPr>
          <p:spPr>
            <a:xfrm>
              <a:off x="3094" y="2704"/>
              <a:ext cx="45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Forward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05" y="7760"/>
              <a:ext cx="374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Back Propagation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End</a:t>
            </a:r>
            <a:endParaRPr 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58495" y="1195070"/>
            <a:ext cx="3544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经济：生产和消费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7755" y="2301875"/>
            <a:ext cx="4723765" cy="2752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138285" y="2788285"/>
            <a:ext cx="5784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生产商品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9132570" y="1195070"/>
            <a:ext cx="445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消费商品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297680" y="3311525"/>
            <a:ext cx="1102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路径</a:t>
            </a:r>
            <a:endParaRPr lang="zh-CN" altLang="en-US" sz="28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38065" y="2104390"/>
            <a:ext cx="152654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 flipH="1">
            <a:off x="2784475" y="5270500"/>
            <a:ext cx="1842770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112770" y="1860550"/>
            <a:ext cx="1821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运输加工存储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33950" y="5071110"/>
            <a:ext cx="1906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评价反馈矫正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6443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Trading1→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32885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Trading2→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82920" y="2517140"/>
            <a:ext cx="1610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Trading3→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Trading4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 rot="0">
            <a:off x="8099425" y="2498725"/>
            <a:ext cx="288290" cy="431165"/>
            <a:chOff x="12416" y="6534"/>
            <a:chExt cx="454" cy="679"/>
          </a:xfrm>
        </p:grpSpPr>
        <p:cxnSp>
          <p:nvCxnSpPr>
            <p:cNvPr id="26" name="直接箭头连接符 25"/>
            <p:cNvCxnSpPr/>
            <p:nvPr/>
          </p:nvCxnSpPr>
          <p:spPr>
            <a:xfrm flipV="1">
              <a:off x="12416" y="6534"/>
              <a:ext cx="341" cy="340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直接箭头连接符 26"/>
            <p:cNvCxnSpPr/>
            <p:nvPr/>
          </p:nvCxnSpPr>
          <p:spPr>
            <a:xfrm>
              <a:off x="12416" y="6865"/>
              <a:ext cx="341" cy="3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直接箭头连接符 27"/>
            <p:cNvCxnSpPr/>
            <p:nvPr/>
          </p:nvCxnSpPr>
          <p:spPr>
            <a:xfrm>
              <a:off x="12416" y="6865"/>
              <a:ext cx="454" cy="1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" name="文本框 2"/>
          <p:cNvSpPr txBox="1"/>
          <p:nvPr/>
        </p:nvSpPr>
        <p:spPr>
          <a:xfrm>
            <a:off x="4075430" y="4038600"/>
            <a:ext cx="1325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经销商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一级市场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513965" y="185547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6938010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8724265" y="1860550"/>
            <a:ext cx="0" cy="371221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8"/>
          <p:cNvSpPr txBox="1"/>
          <p:nvPr/>
        </p:nvSpPr>
        <p:spPr>
          <a:xfrm>
            <a:off x="7351395" y="4110355"/>
            <a:ext cx="1372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rgbClr val="FF0000"/>
                </a:solidFill>
              </a:rPr>
              <a:t>零售商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二级市场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64100" y="1254760"/>
            <a:ext cx="7181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BDI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3333 -0.043611 L -0.223889 0.260926 " pathEditMode="fixed" rAng="0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1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6597 -0.283611 L -0.790833 0.028611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1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99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99"/>
                            </p:stCondLst>
                            <p:childTnLst>
                              <p:par>
                                <p:cTn id="3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99"/>
                            </p:stCondLst>
                            <p:childTnLst>
                              <p:par>
                                <p:cTn id="4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7" grpId="0"/>
      <p:bldP spid="17" grpId="1"/>
      <p:bldP spid="17" grpId="2"/>
      <p:bldP spid="20" grpId="0"/>
      <p:bldP spid="21" grpId="0"/>
      <p:bldP spid="22" grpId="0"/>
      <p:bldP spid="23" grpId="0"/>
      <p:bldP spid="24" grpId="0"/>
      <p:bldP spid="25" grpId="0"/>
      <p:bldP spid="3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sp>
        <p:nvSpPr>
          <p:cNvPr id="25" name="文本框 24"/>
          <p:cNvSpPr txBox="1"/>
          <p:nvPr/>
        </p:nvSpPr>
        <p:spPr>
          <a:xfrm>
            <a:off x="6938010" y="2517140"/>
            <a:ext cx="1335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i="1">
                <a:solidFill>
                  <a:srgbClr val="FF0000"/>
                </a:solidFill>
              </a:rPr>
              <a:t>Trading</a:t>
            </a:r>
            <a:endParaRPr lang="en-US" altLang="zh-CN" sz="2000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718310"/>
            <a:ext cx="4112260" cy="2571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718310"/>
            <a:ext cx="4134485" cy="2571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8205" y="1052830"/>
            <a:ext cx="280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交易</a:t>
            </a:r>
            <a:r>
              <a:rPr lang="en-US" altLang="zh-CN" sz="2800"/>
              <a:t>=</a:t>
            </a:r>
            <a:r>
              <a:rPr lang="zh-CN" altLang="en-US" sz="2800"/>
              <a:t>卖</a:t>
            </a:r>
            <a:r>
              <a:rPr lang="en-US" altLang="zh-CN" sz="2800"/>
              <a:t>+</a:t>
            </a:r>
            <a:r>
              <a:rPr lang="zh-CN" altLang="en-US" sz="2800"/>
              <a:t>买</a:t>
            </a:r>
            <a:endParaRPr lang="zh-CN" altLang="en-US" sz="2800"/>
          </a:p>
        </p:txBody>
      </p:sp>
      <p:cxnSp>
        <p:nvCxnSpPr>
          <p:cNvPr id="9" name="直接连接符 8"/>
          <p:cNvCxnSpPr/>
          <p:nvPr/>
        </p:nvCxnSpPr>
        <p:spPr>
          <a:xfrm>
            <a:off x="2098675" y="5519420"/>
            <a:ext cx="3856355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10" name="直接连接符 9"/>
          <p:cNvCxnSpPr/>
          <p:nvPr/>
        </p:nvCxnSpPr>
        <p:spPr>
          <a:xfrm>
            <a:off x="3282950" y="4488180"/>
            <a:ext cx="0" cy="185610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11" name="文本框 10"/>
          <p:cNvSpPr txBox="1"/>
          <p:nvPr/>
        </p:nvSpPr>
        <p:spPr>
          <a:xfrm>
            <a:off x="2190750" y="485648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</a:t>
            </a:r>
            <a:endParaRPr lang="zh-CN" altLang="en-US" sz="2800">
              <a:solidFill>
                <a:srgbClr val="00B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0750" y="5646420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买方</a:t>
            </a:r>
            <a:endParaRPr lang="zh-CN" altLang="en-US" sz="28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8375" y="4597400"/>
            <a:ext cx="1710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卖三：</a:t>
            </a:r>
            <a:r>
              <a:rPr lang="en-US" altLang="zh-CN">
                <a:solidFill>
                  <a:srgbClr val="00B050"/>
                </a:solidFill>
              </a:rPr>
              <a:t>3.13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卖二：</a:t>
            </a:r>
            <a:r>
              <a:rPr lang="en-US" altLang="zh-CN">
                <a:solidFill>
                  <a:srgbClr val="00B050"/>
                </a:solidFill>
              </a:rPr>
              <a:t>3.12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</a:rPr>
              <a:t>卖一：</a:t>
            </a:r>
            <a:r>
              <a:rPr lang="en-US" altLang="zh-CN">
                <a:solidFill>
                  <a:srgbClr val="00B050"/>
                </a:solidFill>
              </a:rPr>
              <a:t>3.11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8375" y="5646420"/>
            <a:ext cx="1710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FF0000"/>
                </a:solidFill>
              </a:rPr>
              <a:t>--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00445" y="4725035"/>
            <a:ext cx="91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价差</a:t>
            </a:r>
            <a:endParaRPr lang="zh-CN" altLang="en-US" sz="2800"/>
          </a:p>
        </p:txBody>
      </p:sp>
      <p:sp>
        <p:nvSpPr>
          <p:cNvPr id="31" name="左大括号 30"/>
          <p:cNvSpPr/>
          <p:nvPr/>
        </p:nvSpPr>
        <p:spPr>
          <a:xfrm>
            <a:off x="7092315" y="4509135"/>
            <a:ext cx="75565" cy="8636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71385" y="442214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商品质量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71385" y="5010150"/>
            <a:ext cx="111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价值预期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19 -0.001019 L -0.733333 -0.200648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" y="-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11" grpId="0"/>
      <p:bldP spid="12" grpId="0"/>
      <p:bldP spid="13" grpId="0"/>
      <p:bldP spid="14" grpId="0"/>
      <p:bldP spid="30" grpId="0"/>
      <p:bldP spid="31" grpId="0" animBg="1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grpSp>
        <p:nvGrpSpPr>
          <p:cNvPr id="47" name="组合 46"/>
          <p:cNvGrpSpPr/>
          <p:nvPr/>
        </p:nvGrpSpPr>
        <p:grpSpPr>
          <a:xfrm>
            <a:off x="161290" y="650875"/>
            <a:ext cx="6576060" cy="1961515"/>
            <a:chOff x="2853" y="1025"/>
            <a:chExt cx="10356" cy="308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853" y="2816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11" name="直接连接符 10"/>
            <p:cNvCxnSpPr/>
            <p:nvPr/>
          </p:nvCxnSpPr>
          <p:spPr>
            <a:xfrm>
              <a:off x="4718" y="1358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12" name="文本框 11"/>
            <p:cNvSpPr txBox="1"/>
            <p:nvPr/>
          </p:nvSpPr>
          <p:spPr>
            <a:xfrm>
              <a:off x="2998" y="1772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998" y="3016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73" y="1025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3" y="3016"/>
              <a:ext cx="269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>
                  <a:solidFill>
                    <a:srgbClr val="FF0000"/>
                  </a:solidFill>
                </a:rPr>
                <a:t>--</a:t>
              </a:r>
              <a:endParaRPr lang="en-US" altLang="zh-CN" sz="2800">
                <a:solidFill>
                  <a:srgbClr val="FF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07" y="2130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32" name="左大括号 31"/>
            <p:cNvSpPr/>
            <p:nvPr/>
          </p:nvSpPr>
          <p:spPr>
            <a:xfrm>
              <a:off x="11169" y="1790"/>
              <a:ext cx="119" cy="1360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451" y="1653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商品质量</a:t>
              </a:r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451" y="2579"/>
              <a:ext cx="175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价值预期</a:t>
              </a:r>
              <a:endParaRPr lang="zh-CN" altLang="en-US"/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115570" y="2763520"/>
            <a:ext cx="888492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grpSp>
        <p:nvGrpSpPr>
          <p:cNvPr id="48" name="组合 47"/>
          <p:cNvGrpSpPr/>
          <p:nvPr/>
        </p:nvGrpSpPr>
        <p:grpSpPr>
          <a:xfrm>
            <a:off x="161290" y="2774315"/>
            <a:ext cx="6576695" cy="2494280"/>
            <a:chOff x="2853" y="4369"/>
            <a:chExt cx="10357" cy="3928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2853" y="6273"/>
              <a:ext cx="6073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37" name="直接连接符 36"/>
            <p:cNvCxnSpPr/>
            <p:nvPr/>
          </p:nvCxnSpPr>
          <p:spPr>
            <a:xfrm>
              <a:off x="4718" y="4815"/>
              <a:ext cx="0" cy="2757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sp>
          <p:nvSpPr>
            <p:cNvPr id="38" name="文本框 37"/>
            <p:cNvSpPr txBox="1"/>
            <p:nvPr/>
          </p:nvSpPr>
          <p:spPr>
            <a:xfrm>
              <a:off x="2998" y="5229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00B05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卖方</a:t>
              </a:r>
              <a:endParaRPr lang="zh-CN" altLang="en-US" sz="2800">
                <a:solidFill>
                  <a:srgbClr val="00B05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998" y="6473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买方</a:t>
              </a:r>
              <a:endPara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073" y="436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B050"/>
                  </a:solidFill>
                </a:rPr>
                <a:t>...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卖三：</a:t>
              </a:r>
              <a:r>
                <a:rPr lang="en-US" altLang="zh-CN">
                  <a:solidFill>
                    <a:srgbClr val="00B050"/>
                  </a:solidFill>
                </a:rPr>
                <a:t>3.13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卖二：</a:t>
              </a:r>
              <a:r>
                <a:rPr lang="en-US" altLang="zh-CN">
                  <a:solidFill>
                    <a:srgbClr val="00B050"/>
                  </a:solidFill>
                </a:rPr>
                <a:t>3.12</a:t>
              </a:r>
              <a:endParaRPr lang="en-US" altLang="zh-CN">
                <a:solidFill>
                  <a:srgbClr val="00B050"/>
                </a:solidFill>
              </a:endParaRPr>
            </a:p>
            <a:p>
              <a:r>
                <a:rPr lang="zh-CN" altLang="en-US">
                  <a:solidFill>
                    <a:srgbClr val="00B050"/>
                  </a:solidFill>
                </a:rPr>
                <a:t>卖一：</a:t>
              </a:r>
              <a:r>
                <a:rPr lang="en-US" altLang="zh-CN">
                  <a:solidFill>
                    <a:srgbClr val="00B050"/>
                  </a:solidFill>
                </a:rPr>
                <a:t>3.11</a:t>
              </a:r>
              <a:endParaRPr lang="en-US" altLang="zh-CN">
                <a:solidFill>
                  <a:srgbClr val="00B05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07" y="5587"/>
              <a:ext cx="14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/>
                <a:t>价差</a:t>
              </a:r>
              <a:endParaRPr lang="zh-CN" altLang="en-US" sz="280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88" y="5708"/>
              <a:ext cx="192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rgbClr val="FF0000"/>
                  </a:solidFill>
                </a:rPr>
                <a:t>价值预期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73" y="6409"/>
              <a:ext cx="2694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0000"/>
                  </a:solidFill>
                </a:rPr>
                <a:t>买一：</a:t>
              </a:r>
              <a:r>
                <a:rPr lang="en-US" altLang="zh-CN">
                  <a:solidFill>
                    <a:srgbClr val="FF0000"/>
                  </a:solidFill>
                </a:rPr>
                <a:t>3.13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买二：</a:t>
              </a:r>
              <a:r>
                <a:rPr lang="en-US" altLang="zh-CN">
                  <a:solidFill>
                    <a:srgbClr val="FF0000"/>
                  </a:solidFill>
                </a:rPr>
                <a:t>3.12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zh-CN" altLang="en-US">
                  <a:solidFill>
                    <a:srgbClr val="FF0000"/>
                  </a:solidFill>
                </a:rPr>
                <a:t>买三：</a:t>
              </a:r>
              <a:r>
                <a:rPr lang="en-US" altLang="zh-CN">
                  <a:solidFill>
                    <a:srgbClr val="FF0000"/>
                  </a:solidFill>
                </a:rPr>
                <a:t>3.11</a:t>
              </a:r>
              <a:endParaRPr lang="en-US" altLang="zh-CN">
                <a:solidFill>
                  <a:srgbClr val="FF0000"/>
                </a:solidFill>
              </a:endParaRPr>
            </a:p>
            <a:p>
              <a:r>
                <a:rPr lang="en-US" altLang="zh-CN">
                  <a:solidFill>
                    <a:srgbClr val="FF0000"/>
                  </a:solidFill>
                </a:rPr>
                <a:t>...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7840" y="4110355"/>
            <a:ext cx="2124075" cy="227647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4110990"/>
            <a:ext cx="2114550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305" y="762000"/>
            <a:ext cx="2152650" cy="6038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" y="898525"/>
            <a:ext cx="5483225" cy="29806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540" y="4261485"/>
            <a:ext cx="2387600" cy="224980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643505" y="4593590"/>
            <a:ext cx="0" cy="1329055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>
          <a:xfrm>
            <a:off x="2642870" y="4869180"/>
            <a:ext cx="20066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2427605" y="5711825"/>
            <a:ext cx="215900" cy="0"/>
          </a:xfrm>
          <a:prstGeom prst="lin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1883410" y="444627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当日最高</a:t>
            </a:r>
            <a:endParaRPr lang="zh-CN" altLang="en-US" sz="1000" b="1"/>
          </a:p>
        </p:txBody>
      </p:sp>
      <p:sp>
        <p:nvSpPr>
          <p:cNvPr id="13" name="文本框 12"/>
          <p:cNvSpPr txBox="1"/>
          <p:nvPr/>
        </p:nvSpPr>
        <p:spPr>
          <a:xfrm>
            <a:off x="1983105" y="5589270"/>
            <a:ext cx="5080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开盘</a:t>
            </a:r>
            <a:endParaRPr lang="zh-CN" altLang="en-US" sz="1000" b="1"/>
          </a:p>
        </p:txBody>
      </p:sp>
      <p:sp>
        <p:nvSpPr>
          <p:cNvPr id="14" name="文本框 13"/>
          <p:cNvSpPr txBox="1"/>
          <p:nvPr/>
        </p:nvSpPr>
        <p:spPr>
          <a:xfrm>
            <a:off x="2700020" y="5876290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当日最低</a:t>
            </a:r>
            <a:endParaRPr lang="zh-CN" altLang="en-US" sz="1000" b="1"/>
          </a:p>
        </p:txBody>
      </p:sp>
      <p:sp>
        <p:nvSpPr>
          <p:cNvPr id="15" name="文本框 14"/>
          <p:cNvSpPr txBox="1"/>
          <p:nvPr/>
        </p:nvSpPr>
        <p:spPr>
          <a:xfrm>
            <a:off x="2843530" y="4746625"/>
            <a:ext cx="731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/>
              <a:t>收盘</a:t>
            </a:r>
            <a:endParaRPr lang="zh-CN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投资交易简介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966470"/>
            <a:ext cx="7244715" cy="492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3207</Words>
  <Application>WPS 演示</Application>
  <PresentationFormat>全屏显示(4:3)</PresentationFormat>
  <Paragraphs>391</Paragraphs>
  <Slides>40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5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Arial Unicode MS</vt:lpstr>
      <vt:lpstr>Calibri</vt:lpstr>
      <vt:lpstr>Calibri</vt:lpstr>
      <vt:lpstr>Wingdings</vt:lpstr>
      <vt:lpstr>Arial Black</vt:lpstr>
      <vt:lpstr>黑体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AI--量化交易</vt:lpstr>
      <vt:lpstr>主要内容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 投资交易简介</vt:lpstr>
      <vt:lpstr>1.1  基本交易</vt:lpstr>
      <vt:lpstr>1.1  基本交易</vt:lpstr>
      <vt:lpstr>1.2  投资交易市场</vt:lpstr>
      <vt:lpstr>1.2  投资交易市场</vt:lpstr>
      <vt:lpstr>1.3  市场分析</vt:lpstr>
      <vt:lpstr>1.3  市场分析</vt:lpstr>
      <vt:lpstr>1.4  量化基金概况</vt:lpstr>
      <vt:lpstr>1.4  量化基金概况</vt:lpstr>
      <vt:lpstr>1.4  量化基金概况</vt:lpstr>
      <vt:lpstr>1.4  量化基金概况</vt:lpstr>
      <vt:lpstr>1.5  小结</vt:lpstr>
      <vt:lpstr>2 交易数据</vt:lpstr>
      <vt:lpstr>2  交易数据</vt:lpstr>
      <vt:lpstr>2.1  数据获取tushare</vt:lpstr>
      <vt:lpstr>2.1  数据获取tushare</vt:lpstr>
      <vt:lpstr>2.1  数据获取tushare</vt:lpstr>
      <vt:lpstr>2.1  数据获取tushare</vt:lpstr>
      <vt:lpstr>2.1  数据获取tushare</vt:lpstr>
      <vt:lpstr>2.2  数据K线可视化: matplotlib.finance</vt:lpstr>
      <vt:lpstr>2.2  数据K线可视化: matplotlib.finance</vt:lpstr>
      <vt:lpstr>2.2  数据K线可视化: matplotlib.finance</vt:lpstr>
      <vt:lpstr>2.3 小结</vt:lpstr>
      <vt:lpstr>3 量化交易</vt:lpstr>
      <vt:lpstr>3 AI量化交易</vt:lpstr>
      <vt:lpstr>3 AI量化交易</vt:lpstr>
      <vt:lpstr>3.2 KNN</vt:lpstr>
      <vt:lpstr>3.3 KMean</vt:lpstr>
      <vt:lpstr>3.4 MLPnn</vt:lpstr>
      <vt:lpstr>3.5 小结</vt:lpstr>
      <vt:lpstr>The End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622</cp:revision>
  <dcterms:created xsi:type="dcterms:W3CDTF">2013-02-28T06:58:00Z</dcterms:created>
  <dcterms:modified xsi:type="dcterms:W3CDTF">2018-02-27T17:29:48Z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